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2" r:id="rId4"/>
    <p:sldId id="267" r:id="rId5"/>
    <p:sldId id="258" r:id="rId6"/>
    <p:sldId id="259" r:id="rId7"/>
    <p:sldId id="269" r:id="rId8"/>
    <p:sldId id="270" r:id="rId9"/>
    <p:sldId id="271" r:id="rId10"/>
    <p:sldId id="260" r:id="rId11"/>
    <p:sldId id="268" r:id="rId12"/>
    <p:sldId id="261" r:id="rId13"/>
    <p:sldId id="262" r:id="rId14"/>
    <p:sldId id="263" r:id="rId15"/>
    <p:sldId id="264" r:id="rId16"/>
    <p:sldId id="265" r:id="rId17"/>
    <p:sldId id="26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68977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7031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552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64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7695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02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852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8635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692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692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531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6623DB-6693-46FB-9A72-F4FD75E4DA80}" type="datetimeFigureOut">
              <a:rPr lang="en-US" smtClean="0"/>
              <a:t>1/18/2016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A0CAC-8F00-4FE9-B322-6D90A5B35FE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0316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mailto:edriggers@tntech.edu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lashistorias.com.mx/wp-content/uploads/2011/01/Cabinet-of-Curiositi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946" y="32129"/>
            <a:ext cx="8583827" cy="6825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  <a:latin typeface="Garamond" panose="02020404030301010803" pitchFamily="18" charset="0"/>
              </a:rPr>
              <a:t>HISTORY </a:t>
            </a:r>
            <a:r>
              <a:rPr lang="en-US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1310</a:t>
            </a:r>
            <a:br>
              <a:rPr lang="en-US" b="1" dirty="0" smtClean="0">
                <a:solidFill>
                  <a:schemeClr val="bg1"/>
                </a:solidFill>
                <a:latin typeface="Garamond" panose="02020404030301010803" pitchFamily="18" charset="0"/>
              </a:rPr>
            </a:br>
            <a:r>
              <a:rPr lang="en-US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Science and Technology in World Civilization</a:t>
            </a:r>
            <a:endParaRPr lang="en-US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348937" y="4356100"/>
            <a:ext cx="9144000" cy="1655762"/>
          </a:xfrm>
        </p:spPr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Dr. E. A. (Allen) Driggers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Tennessee Technology University</a:t>
            </a:r>
          </a:p>
          <a:p>
            <a:r>
              <a:rPr lang="en-US" b="1" dirty="0" smtClean="0">
                <a:solidFill>
                  <a:schemeClr val="bg1"/>
                </a:solidFill>
                <a:latin typeface="Garamond" panose="02020404030301010803" pitchFamily="18" charset="0"/>
              </a:rPr>
              <a:t>Department of History</a:t>
            </a:r>
            <a:endParaRPr lang="en-US" b="1" dirty="0">
              <a:solidFill>
                <a:schemeClr val="bg1"/>
              </a:solidFill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2595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Lecture 1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the meaning of science?</a:t>
            </a:r>
          </a:p>
          <a:p>
            <a:r>
              <a:rPr lang="en-US" dirty="0" smtClean="0"/>
              <a:t>What is the use of science?</a:t>
            </a:r>
          </a:p>
          <a:p>
            <a:r>
              <a:rPr lang="en-US" dirty="0" smtClean="0"/>
              <a:t>Are there ways that science can be used improperly? </a:t>
            </a:r>
          </a:p>
          <a:p>
            <a:r>
              <a:rPr lang="en-US" dirty="0" smtClean="0"/>
              <a:t>Is science value free? </a:t>
            </a:r>
          </a:p>
          <a:p>
            <a:pPr lvl="2"/>
            <a:r>
              <a:rPr lang="en-US" dirty="0" smtClean="0"/>
              <a:t>How do non-epistimic values figure into scientific investigations?</a:t>
            </a:r>
          </a:p>
          <a:p>
            <a:pPr lvl="2"/>
            <a:r>
              <a:rPr lang="en-US" dirty="0" smtClean="0"/>
              <a:t>What are the role of contextual values in science?</a:t>
            </a:r>
          </a:p>
          <a:p>
            <a:pPr lvl="2"/>
            <a:r>
              <a:rPr lang="en-US" dirty="0" smtClean="0"/>
              <a:t>Whose values will impact scientific work?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193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Do I mean By Values???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Epistimic-Traditionally means values in the internal processes of science—like measurement, quantification, “Testable”</a:t>
            </a:r>
          </a:p>
          <a:p>
            <a:r>
              <a:rPr lang="en-US" dirty="0" smtClean="0"/>
              <a:t>Non-Epistimic-Means those not in the internal process, often effecting the conceptualization of questions and interpretation of “data,” things like experiences, psychological worries, political values, ideas about race, gender &amp;c.</a:t>
            </a:r>
          </a:p>
          <a:p>
            <a:r>
              <a:rPr lang="en-US" dirty="0" smtClean="0"/>
              <a:t>Objectivity is a changing standard throughout history!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373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Traditional Conception of Scientific Investigation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Scientists</a:t>
            </a:r>
            <a:r>
              <a:rPr lang="en-US" dirty="0" smtClean="0">
                <a:latin typeface="Garamond" panose="02020404030301010803" pitchFamily="18" charset="0"/>
                <a:sym typeface="Wingdings" panose="05000000000000000000" pitchFamily="2" charset="2"/>
              </a:rPr>
              <a:t> </a:t>
            </a:r>
            <a:r>
              <a:rPr lang="en-US" dirty="0" smtClean="0">
                <a:latin typeface="Garamond" panose="02020404030301010803" pitchFamily="18" charset="0"/>
              </a:rPr>
              <a:t>Observe </a:t>
            </a:r>
            <a:r>
              <a:rPr lang="en-US" dirty="0">
                <a:latin typeface="Garamond" panose="02020404030301010803" pitchFamily="18" charset="0"/>
              </a:rPr>
              <a:t>phenomena</a:t>
            </a:r>
            <a:r>
              <a:rPr lang="en-US" dirty="0">
                <a:latin typeface="Garamond" panose="02020404030301010803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Garamond" panose="02020404030301010803" pitchFamily="18" charset="0"/>
              </a:rPr>
              <a:t> Measure it </a:t>
            </a:r>
            <a:r>
              <a:rPr lang="en-US" dirty="0">
                <a:latin typeface="Garamond" panose="02020404030301010803" pitchFamily="18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Garamond" panose="02020404030301010803" pitchFamily="18" charset="0"/>
              </a:rPr>
              <a:t>Understand and make products; control phenomena; offer recommendations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Who are scientists?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What is deemed phenomena?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What counts as proper measurement?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Why are conclusions drawn, verified, and communicated to professionals and the public(s)?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Is science objective? 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What questions are we as a society comfortable with asking?</a:t>
            </a:r>
          </a:p>
          <a:p>
            <a:pPr lvl="1"/>
            <a:r>
              <a:rPr lang="en-US" dirty="0" smtClean="0">
                <a:latin typeface="Garamond" panose="02020404030301010803" pitchFamily="18" charset="0"/>
              </a:rPr>
              <a:t>What is the role of ethics in scientific investigations?</a:t>
            </a:r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714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Nazi Medical Experimentation and the Body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5122" name="Picture 2" descr="Result of a medical experiment on a prisoner. Buchenwald concentration camp, Germany, date uncertain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8195" y="1690688"/>
            <a:ext cx="3400768" cy="483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99751" y="1890584"/>
            <a:ext cx="53134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Garamond" panose="02020404030301010803" pitchFamily="18" charset="0"/>
              </a:rPr>
              <a:t>Examples include, but not limited to: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Garamond" panose="02020404030301010803" pitchFamily="18" charset="0"/>
              </a:rPr>
              <a:t>High Altitude Experiments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Garamond" panose="02020404030301010803" pitchFamily="18" charset="0"/>
              </a:rPr>
              <a:t>Drug experiments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4400" dirty="0" smtClean="0">
                <a:latin typeface="Garamond" panose="02020404030301010803" pitchFamily="18" charset="0"/>
              </a:rPr>
              <a:t>Freezing Water </a:t>
            </a:r>
            <a:endParaRPr lang="en-US" sz="4400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238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Drug Testing and Children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Case of Anti-depressants and adolescents </a:t>
            </a:r>
          </a:p>
          <a:p>
            <a:r>
              <a:rPr lang="en-US" dirty="0" smtClean="0"/>
              <a:t>Re-branding of drugs for profits </a:t>
            </a:r>
          </a:p>
          <a:p>
            <a:pPr lvl="1"/>
            <a:r>
              <a:rPr lang="en-US" dirty="0" smtClean="0"/>
              <a:t>Arthritis </a:t>
            </a:r>
          </a:p>
        </p:txBody>
      </p:sp>
      <p:sp>
        <p:nvSpPr>
          <p:cNvPr id="4" name="AutoShape 2" descr="Image result for picture of antidepressan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100" name="Picture 4" descr="http://www.upenn.edu/pennnews/current/current-images/images/012110-antidepressant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1985" y="2175088"/>
            <a:ext cx="4073275" cy="3828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502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Conception and Understanding Life 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The Sperm and Egg Model 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6146" name="Picture 2" descr="http://img.webmd.com/dtmcms/live/webmd/consumer_assets/site_images/articles/health_tools/conception_slideshow/getty_rm_SEM_of_egg_sperm_in_fallopian_tub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595219"/>
            <a:ext cx="4695825" cy="3190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cache3.asset-cache.net/gc/128558481-scanning-electron-micrograph-of-microvilli-gettyimages.jpg?v=1&amp;c=IWSAsset&amp;k=2&amp;d=ZSNg3G4dskIdEmeDQJsjbe5nbbPo5Y5VYQGUvkuwDkGEsw0Jz6CQlD1%2BrEnFdS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8450" y="2595219"/>
            <a:ext cx="4705350" cy="3295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870357" y="6178378"/>
            <a:ext cx="4287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Microvilli on the surface of the egg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084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Interventions and the Environment 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Iron Sulfate (Fertilization) Dumping into the Ocean  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7170" name="Picture 2" descr="https://upload.wikimedia.org/wikipedia/commons/thumb/f/fb/CO2_pump_hg.svg/720px-CO2_pump_hg.sv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594" y="2743199"/>
            <a:ext cx="5258350" cy="3688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s://upload.wikimedia.org/wikipedia/commons/9/96/La-Jolla-Red-Tide.78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66" y="2803722"/>
            <a:ext cx="4739009" cy="3329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107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Garamond" panose="02020404030301010803" pitchFamily="18" charset="0"/>
              </a:rPr>
              <a:t>High Altitude Nuclear Explosions (HANES)</a:t>
            </a:r>
          </a:p>
        </p:txBody>
      </p:sp>
      <p:pic>
        <p:nvPicPr>
          <p:cNvPr id="8194" name="Picture 2" descr="http://www.ga.gov.au/__data/assets/image/0003/14628/GA174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916" y="1923964"/>
            <a:ext cx="4305214" cy="3377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http://blogs.scientificamerican.com/observations/files/2011/12/stoke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1947" y="1690688"/>
            <a:ext cx="5171131" cy="413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7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What did you do this Summer?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52367"/>
            <a:ext cx="6143368" cy="4224595"/>
          </a:xfrm>
        </p:spPr>
        <p:txBody>
          <a:bodyPr/>
          <a:lstStyle/>
          <a:p>
            <a:r>
              <a:rPr lang="en-US" dirty="0" smtClean="0"/>
              <a:t>Defended my dissertation, “Boundary Stones: Morbid Concretions and the Chemistry of Early Nineteenth Century Chemistry”</a:t>
            </a:r>
          </a:p>
          <a:p>
            <a:r>
              <a:rPr lang="en-US" dirty="0" smtClean="0"/>
              <a:t>Graduated with a Doctorate in History (STE) from the University of South Carolina</a:t>
            </a:r>
          </a:p>
          <a:p>
            <a:r>
              <a:rPr lang="en-US" dirty="0" smtClean="0"/>
              <a:t>Daughter Born August 10, 2015 </a:t>
            </a:r>
            <a:endParaRPr lang="en-US" dirty="0"/>
          </a:p>
        </p:txBody>
      </p:sp>
      <p:pic>
        <p:nvPicPr>
          <p:cNvPr id="1026" name="Picture 2" descr="https://scontent.xx.fbcdn.net/hphotos-xtp1/v/t1.0-9/11866351_10205875763348106_2402400545616586341_n.jpg?oh=9b97175579acc965cca5255fe4f83cdc&amp;oe=56685E7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9979" y="1406482"/>
            <a:ext cx="2780270" cy="505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718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940" y="541759"/>
            <a:ext cx="3467100" cy="1314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3424" y="361367"/>
            <a:ext cx="5943600" cy="61912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2976" y="2621319"/>
            <a:ext cx="2857500" cy="234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639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What did you do this Past Fall?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55773" y="1690688"/>
            <a:ext cx="6240624" cy="4404147"/>
          </a:xfrm>
        </p:spPr>
        <p:txBody>
          <a:bodyPr/>
          <a:lstStyle/>
          <a:p>
            <a:r>
              <a:rPr lang="en-US" dirty="0" smtClean="0"/>
              <a:t>Taught here at Tech :-D!</a:t>
            </a:r>
          </a:p>
          <a:p>
            <a:r>
              <a:rPr lang="en-US" dirty="0" smtClean="0"/>
              <a:t>Gave a presentation to the College of Engineering</a:t>
            </a:r>
          </a:p>
          <a:p>
            <a:r>
              <a:rPr lang="en-US" dirty="0" smtClean="0"/>
              <a:t>Published a review in </a:t>
            </a:r>
            <a:r>
              <a:rPr lang="en-US" dirty="0" err="1" smtClean="0"/>
              <a:t>Ambix</a:t>
            </a:r>
            <a:endParaRPr lang="en-US" dirty="0" smtClean="0"/>
          </a:p>
          <a:p>
            <a:r>
              <a:rPr lang="en-US" dirty="0" smtClean="0"/>
              <a:t>Applied for a </a:t>
            </a:r>
            <a:r>
              <a:rPr lang="en-US" dirty="0" err="1" smtClean="0"/>
              <a:t>A</a:t>
            </a:r>
            <a:r>
              <a:rPr lang="en-US" smtClean="0"/>
              <a:t> LOT of grants!</a:t>
            </a:r>
            <a:endParaRPr lang="en-US" dirty="0" smtClean="0"/>
          </a:p>
          <a:p>
            <a:r>
              <a:rPr lang="en-US" dirty="0" smtClean="0"/>
              <a:t>I’m </a:t>
            </a:r>
            <a:r>
              <a:rPr lang="en-US" dirty="0" smtClean="0"/>
              <a:t>preparing a manuscript for submission into a major research </a:t>
            </a:r>
            <a:r>
              <a:rPr lang="en-US" dirty="0" smtClean="0"/>
              <a:t>journal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990" y="1886631"/>
            <a:ext cx="1762125" cy="35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670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The Syllabus</a:t>
            </a:r>
            <a:endParaRPr lang="en-US" dirty="0">
              <a:latin typeface="Garamond" panose="02020404030301010803" pitchFamily="18" charset="0"/>
            </a:endParaRPr>
          </a:p>
        </p:txBody>
      </p:sp>
      <p:pic>
        <p:nvPicPr>
          <p:cNvPr id="2050" name="Picture 2" descr="https://scontent.xx.fbcdn.net/hphotos-xtp1/v/t1.0-9/11218469_10152941251155946_1584317814713313768_n.jpg?oh=84c5c450451c614530443c653e6df71c&amp;oe=5636D6F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28" y="1367420"/>
            <a:ext cx="5120760" cy="5120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51007"/>
            <a:ext cx="54102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7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>
                <a:latin typeface="Garamond" panose="02020404030301010803" pitchFamily="18" charset="0"/>
              </a:rPr>
              <a:t>Questions?</a:t>
            </a:r>
            <a:endParaRPr lang="en-US" dirty="0">
              <a:latin typeface="Garamond" panose="020204040303010108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91730"/>
            <a:ext cx="7354330" cy="438523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E-mail me at </a:t>
            </a:r>
            <a:r>
              <a:rPr lang="en-US" dirty="0" smtClean="0">
                <a:hlinkClick r:id="rId2"/>
              </a:rPr>
              <a:t>edriggers@tntech.edu</a:t>
            </a:r>
            <a:endParaRPr lang="en-US" dirty="0" smtClean="0"/>
          </a:p>
          <a:p>
            <a:r>
              <a:rPr lang="en-US" dirty="0" smtClean="0"/>
              <a:t>Come by my office hours</a:t>
            </a:r>
          </a:p>
          <a:p>
            <a:r>
              <a:rPr lang="en-US" dirty="0" smtClean="0"/>
              <a:t>Tuesday through Thursday from </a:t>
            </a:r>
            <a:r>
              <a:rPr lang="en-US" dirty="0" smtClean="0"/>
              <a:t>4:30-6</a:t>
            </a:r>
          </a:p>
          <a:p>
            <a:r>
              <a:rPr lang="en-US" dirty="0" smtClean="0"/>
              <a:t>Or </a:t>
            </a:r>
            <a:r>
              <a:rPr lang="en-US" dirty="0" smtClean="0"/>
              <a:t>make an appointment through e-mail</a:t>
            </a:r>
          </a:p>
          <a:p>
            <a:r>
              <a:rPr lang="en-US" dirty="0" smtClean="0"/>
              <a:t>Some things to discuss during office hours:</a:t>
            </a:r>
          </a:p>
          <a:p>
            <a:pPr lvl="1"/>
            <a:r>
              <a:rPr lang="en-US" dirty="0" smtClean="0"/>
              <a:t>Problems reading and retaining information from lecture or textbook</a:t>
            </a:r>
          </a:p>
          <a:p>
            <a:pPr lvl="1"/>
            <a:r>
              <a:rPr lang="en-US" dirty="0" smtClean="0"/>
              <a:t>Questions about grades, performance, participation, attendance, &amp;c.</a:t>
            </a:r>
          </a:p>
          <a:p>
            <a:pPr lvl="1"/>
            <a:r>
              <a:rPr lang="en-US" dirty="0" smtClean="0"/>
              <a:t>Go over a test or a paper</a:t>
            </a:r>
          </a:p>
          <a:p>
            <a:pPr lvl="1"/>
            <a:r>
              <a:rPr lang="en-US" dirty="0" smtClean="0"/>
              <a:t>Recommendations about improvement</a:t>
            </a:r>
            <a:endParaRPr lang="en-US" dirty="0"/>
          </a:p>
        </p:txBody>
      </p:sp>
      <p:pic>
        <p:nvPicPr>
          <p:cNvPr id="3074" name="Picture 2" descr="https://scontent.xx.fbcdn.net/hphotos-xfp1/v/t1.0-9/11889592_10102821898829039_4869140956092573778_n.jpg?oh=cb5da93238e56dbe11c417af0a67d4d5&amp;oe=566FA77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2530" y="1791730"/>
            <a:ext cx="3704239" cy="370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942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“The Scientist”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4223625" cy="43513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8699" y="1690688"/>
            <a:ext cx="6638697" cy="415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8920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Scientists Are Lots of Different People, Personalities &amp;c.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5484"/>
            <a:ext cx="3903434" cy="318990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8699" y="1770522"/>
            <a:ext cx="2536614" cy="33507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16389" y="1380931"/>
            <a:ext cx="2706190" cy="3430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7006" y="3907195"/>
            <a:ext cx="3934407" cy="295080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3667" y="4488857"/>
            <a:ext cx="3348912" cy="22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19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Where Does Science Take Place?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992" y="1305573"/>
            <a:ext cx="3810000" cy="2505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017" y="1756585"/>
            <a:ext cx="5238750" cy="3419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6769" y="4077477"/>
            <a:ext cx="3297067" cy="246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727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473</Words>
  <Application>Microsoft Office PowerPoint</Application>
  <PresentationFormat>Widescreen</PresentationFormat>
  <Paragraphs>64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Garamond</vt:lpstr>
      <vt:lpstr>Wingdings</vt:lpstr>
      <vt:lpstr>Office Theme</vt:lpstr>
      <vt:lpstr>HISTORY 1310 Science and Technology in World Civilization</vt:lpstr>
      <vt:lpstr>What did you do this Summer?</vt:lpstr>
      <vt:lpstr>PowerPoint Presentation</vt:lpstr>
      <vt:lpstr>What did you do this Past Fall?</vt:lpstr>
      <vt:lpstr>The Syllabus</vt:lpstr>
      <vt:lpstr>Questions?</vt:lpstr>
      <vt:lpstr>“The Scientist”</vt:lpstr>
      <vt:lpstr>Scientists Are Lots of Different People, Personalities &amp;c.</vt:lpstr>
      <vt:lpstr>Where Does Science Take Place?</vt:lpstr>
      <vt:lpstr>Lecture 1</vt:lpstr>
      <vt:lpstr>What Do I mean By Values???</vt:lpstr>
      <vt:lpstr>Traditional Conception of Scientific Investigation</vt:lpstr>
      <vt:lpstr>Nazi Medical Experimentation and the Body</vt:lpstr>
      <vt:lpstr>Drug Testing and Children</vt:lpstr>
      <vt:lpstr>Conception and Understanding Life </vt:lpstr>
      <vt:lpstr>Interventions and the Environment </vt:lpstr>
      <vt:lpstr>High Altitude Nuclear Explosions (HANES)</vt:lpstr>
    </vt:vector>
  </TitlesOfParts>
  <Company>Tennessee Tech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HISTORY 1310 Science and Technology in World Civilization</dc:title>
  <dc:creator>Driggers, Edward</dc:creator>
  <cp:lastModifiedBy>Driggers, Edward</cp:lastModifiedBy>
  <cp:revision>23</cp:revision>
  <dcterms:created xsi:type="dcterms:W3CDTF">2015-08-24T15:29:49Z</dcterms:created>
  <dcterms:modified xsi:type="dcterms:W3CDTF">2016-01-18T17:09:23Z</dcterms:modified>
</cp:coreProperties>
</file>